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77" r:id="rId11"/>
    <p:sldId id="264" r:id="rId12"/>
    <p:sldId id="275" r:id="rId13"/>
    <p:sldId id="265" r:id="rId14"/>
    <p:sldId id="274" r:id="rId15"/>
    <p:sldId id="266" r:id="rId16"/>
    <p:sldId id="276" r:id="rId17"/>
    <p:sldId id="267" r:id="rId18"/>
    <p:sldId id="268" r:id="rId19"/>
    <p:sldId id="269" r:id="rId20"/>
    <p:sldId id="270" r:id="rId21"/>
    <p:sldId id="271" r:id="rId22"/>
    <p:sldId id="279" r:id="rId23"/>
    <p:sldId id="272" r:id="rId24"/>
    <p:sldId id="273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38478D7-2A9A-4C9F-8558-353467B78A5C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ED99570-420B-4A08-A631-FD3050C359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source=images&amp;cd=&amp;cad=rja&amp;docid=gxfwfqtXnyNGHM&amp;tbnid=wFPwn13F_BCQGM:&amp;ved=0CAUQjRw&amp;url=http%3A%2F%2Fwww.spaceanswers.com%2Fastronomy%2F1913%2Fstargazing-live-astronomy-week-part-three-understand-the-celestial-sphere%2F&amp;ei=aMEPUYqkM-mXyAHAqoDYCA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oogle.com/url?sa=i&amp;rct=j&amp;q=&amp;source=images&amp;cd=&amp;cad=rja&amp;docid=CwL9XXKto2wmnM&amp;tbnid=kNL_MBZEtCLMhM:&amp;ved=0CAUQjRw&amp;url=http%3A%2F%2Fwww.astunit.com%2Fastunit_tutorial.php%3Ftopic%3Dpositional&amp;ei=EMIPUce2E8mzyAHipoGoAw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source=images&amp;cd=&amp;cad=rja&amp;docid=F0kYF-AMKC7GfM&amp;tbnid=3wfqTZyfy71jaM:&amp;ved=0CAUQjRw&amp;url=http%3A%2F%2Fastro.wsu.edu%2Fworthey%2Fastro%2Fhtml%2Flec-celestial-sph.html&amp;ei=WcAPUeL2FceEyAH17IDYDw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/url?sa=i&amp;rct=j&amp;q=&amp;source=images&amp;cd=&amp;cad=rja&amp;docid=7QcAYJHldTcItM&amp;tbnid=vyDI29tmthIbjM:&amp;ved=0CAUQjRw&amp;url=http%3A%2F%2Fwww.physics.unlv.edu%2F~jeffery%2Fastro%2Fastlec%2Flec002.html&amp;ei=mcAPUZjaKOazyQGmmYDgCw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/url?sa=i&amp;rct=j&amp;q=&amp;source=images&amp;cd=&amp;cad=rja&amp;docid=rKmPn4TIMwWV-M&amp;tbnid=CZvriTLyPFLtsM:&amp;ved=0CAUQjRw&amp;url=http%3A%2F%2Fastronomyonline.org%2FObservation%2FCelestialSphere.asp&amp;ei=18EPUa70HoO9ywHfhIDYCQ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Precession&amp;source=images&amp;cd=&amp;cad=rja&amp;docid=prb1pAlw1wSMZM&amp;tbnid=bqv91YtHEEcJfM:&amp;ved=0CAUQjRw&amp;url=http%3A%2F%2Fapollo.lsc.vsc.edu%2Fclasses%2Fmet130%2Fnotes%2Fchapter16%2Fprecession.html&amp;ei=0cIPUaOYL6KDywGt1ID4BA&amp;psig=AFQjCNFA2Wkh4U_9T_e8qoQb3XgjV5ZqBw&amp;ust=13600736972240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source=images&amp;cd=&amp;cad=rja&amp;docid=NBVbrmaqL8sn2M&amp;tbnid=0BHhLhKvE2sx-M:&amp;ved=0CAUQjRw&amp;url=http%3A%2F%2Fwww.astroprof.com%2Flabwact%2Fcelsphere%2Fcelsph1a.htm&amp;ei=NMAPUaqSEqnryAHUrYC4Aw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Hipparchus&amp;source=images&amp;cd=&amp;cad=rja&amp;docid=MJSb5VJe9x8PMM&amp;tbnid=mseFypf1eSbw3M:&amp;ved=0CAUQjRw&amp;url=http%3A%2F%2Fwww.famous-mathematicians.com%2Fhipparchus%2F&amp;ei=McQPUcwUopDIAbHzgLgM&amp;psig=AFQjCNHhXDQqGGnMWy8ZmsOojbh6QqKp_w&amp;ust=136007414038089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Precession&amp;source=images&amp;cd=&amp;cad=rja&amp;docid=mNetI9itzLkg4M&amp;tbnid=bdqJ7vl5JnY6OM:&amp;ved=0CAUQjRw&amp;url=http%3A%2F%2Foceanworld.tamu.edu%2Fstudents%2Ficeage%2Ficeage2.htm&amp;ei=jsIPUarNJ47OyAGcsYEI&amp;bvm=bv.41867550,d.aWc&amp;psig=AFQjCNFA2Wkh4U_9T_e8qoQb3XgjV5ZqBw&amp;ust=136007369722402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/url?sa=i&amp;rct=j&amp;q=Precession&amp;source=images&amp;cd=&amp;cad=rja&amp;docid=OEYa0OnLZdKvjM&amp;tbnid=__nufZVh6v1vGM:&amp;ved=0CAUQjRw&amp;url=http%3A%2F%2Fcsep10.phys.utk.edu%2Fastr161%2Flect%2Ftime%2Fprecession.html&amp;ei=qsIPUbjlHeGbygGVp4DQBQ&amp;bvm=bv.41867550,d.aWc&amp;psig=AFQjCNFA2Wkh4U_9T_e8qoQb3XgjV5ZqBw&amp;ust=13600736972240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i&amp;rct=j&amp;q=Precession&amp;source=images&amp;cd=&amp;cad=rja&amp;docid=AIC90jM81JNb_M&amp;tbnid=nroB4oyIy5fZRM:&amp;ved=0CAUQjRw&amp;url=http%3A%2F%2Fastroppm.blogspot.com%2F2012%2F12%2Fthe-mayan-calendar-turneth-over.html&amp;ei=z8MPUZfMCMaBywHCzYDYAQ&amp;psig=AFQjCNFA2Wkh4U_9T_e8qoQb3XgjV5ZqBw&amp;ust=1360073697224027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/url?sa=i&amp;rct=j&amp;q=Precession&amp;source=images&amp;cd=&amp;cad=rja&amp;docid=D9hGwGFQkdu4kM&amp;tbnid=eln6GQrP0kdZyM:&amp;ved=0CAUQjRw&amp;url=http%3A%2F%2Fcse.ssl.berkeley.edu%2Flessons%2Findiv%2Fbeth%2Fbeth_intro.html&amp;ei=EMMPUZGNBsjayAGcpIGIAg&amp;psig=AFQjCNFA2Wkh4U_9T_e8qoQb3XgjV5ZqBw&amp;ust=13600736972240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Precession&amp;source=images&amp;cd=&amp;cad=rja&amp;docid=eyyiqSNJAlX5mM&amp;tbnid=Lzrm80OW9Vx-AM:&amp;ved=0CAUQjRw&amp;url=http%3A%2F%2Fthe2012deception.net%2F%3Fp%3D84&amp;ei=OMMPUcf9HOm0yAGRnIGABw&amp;psig=AFQjCNFA2Wkh4U_9T_e8qoQb3XgjV5ZqBw&amp;ust=1360073697224027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rct=j&amp;q=Precession&amp;source=images&amp;cd=&amp;cad=rja&amp;docid=Bz-sYD9CnJsJhM&amp;tbnid=r-l__o15xhaaeM:&amp;ved=0CAUQjRw&amp;url=http%3A%2F%2Fwww.2012hoax.org%2Fprecession&amp;ei=Y8MPUY_6AoTwyQHIqIGADw&amp;psig=AFQjCNFA2Wkh4U_9T_e8qoQb3XgjV5ZqBw&amp;ust=13600736972240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source=images&amp;cd=&amp;docid=kk6jPuxfUOeMyM&amp;tbnid=uNlkEPo4ZLFDQM:&amp;ved=0CAUQjRw&amp;url=http%3A%2F%2Fabyss.uoregon.edu%2F~js%2Fast122%2Flectures%2Flec02.html&amp;ei=HMEPUeHaFvCWyAHYi4DwBQ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source=images&amp;cd=&amp;cad=rja&amp;docid=7DI_yGyH0KJu3M&amp;tbnid=FhNIm7rx-eockM:&amp;ved=0CAUQjRw&amp;url=http%3A%2F%2Fwww.herongyang.com%2Fastrology_horoscope%2FAstronomy_The_Celestial_Meridian_and_Zenith.html&amp;ei=6sAPUdu6LOz_yQHVwoHACA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source=images&amp;cd=&amp;cad=rja&amp;docid=z4toqLyiXbpHOM&amp;tbnid=xEhhlRjbUqHupM:&amp;ved=0CAUQjRw&amp;url=http%3A%2F%2Fpvs.kcc.hawaii.edu%2Fike%2Fhookele%2Fcelestial_sphere.html&amp;ei=oMEPUaz4OMqayQGK3IDoDA&amp;bvm=bv.41867550,d.aWc&amp;psig=AFQjCNFa-zDRBHwCy08p7VdIz3AW1ZpwfA&amp;ust=13600731232710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err="1" smtClean="0"/>
              <a:t>Astro</a:t>
            </a:r>
            <a:r>
              <a:rPr lang="en-US" sz="2800" dirty="0" smtClean="0"/>
              <a:t> Pages14-18</a:t>
            </a:r>
          </a:p>
          <a:p>
            <a:r>
              <a:rPr lang="en-US" sz="2800" dirty="0" smtClean="0"/>
              <a:t>Chapter 2-2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Sky and Its Motion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spaceanswers.com/wp-content/uploads/2013/01/Celestial-sphere-il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800"/>
            <a:ext cx="8458200" cy="65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Horizon</a:t>
            </a:r>
            <a:r>
              <a:rPr lang="en-US" sz="3200" dirty="0" smtClean="0"/>
              <a:t> </a:t>
            </a:r>
            <a:r>
              <a:rPr lang="en-US" sz="3200" dirty="0"/>
              <a:t>– circular boundary between Earth and </a:t>
            </a:r>
            <a:r>
              <a:rPr lang="en-US" sz="3200" dirty="0" smtClean="0"/>
              <a:t>sky</a:t>
            </a:r>
            <a:r>
              <a:rPr lang="en-US" sz="3200" dirty="0"/>
              <a:t> </a:t>
            </a:r>
          </a:p>
          <a:p>
            <a:r>
              <a:rPr lang="en-US" sz="3200" b="1" dirty="0" smtClean="0"/>
              <a:t>Zenith</a:t>
            </a:r>
            <a:r>
              <a:rPr lang="en-US" sz="3200" dirty="0" smtClean="0"/>
              <a:t> </a:t>
            </a:r>
            <a:r>
              <a:rPr lang="en-US" sz="3200" dirty="0"/>
              <a:t>– the point in the sky directly above the </a:t>
            </a:r>
            <a:r>
              <a:rPr lang="en-US" sz="3200" dirty="0" smtClean="0"/>
              <a:t>observer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b="1" dirty="0" smtClean="0"/>
              <a:t>Nadir</a:t>
            </a:r>
            <a:r>
              <a:rPr lang="en-US" sz="3200" dirty="0" smtClean="0"/>
              <a:t> – the point on the celestial sphere directly below the observer (opposite the zenith)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65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http://www.astunit.com/tutorials/Celestial%20Sphere%20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" y="152400"/>
            <a:ext cx="9052874" cy="661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Celestial </a:t>
            </a:r>
            <a:r>
              <a:rPr lang="en-US" sz="3200" b="1" dirty="0"/>
              <a:t>North and South Poles</a:t>
            </a:r>
            <a:r>
              <a:rPr lang="en-US" sz="3200" dirty="0"/>
              <a:t> – points in the sky directly above the Earth’s geographical </a:t>
            </a:r>
            <a:r>
              <a:rPr lang="en-US" sz="3200" dirty="0" smtClean="0"/>
              <a:t>North </a:t>
            </a:r>
            <a:r>
              <a:rPr lang="en-US" sz="3200" dirty="0"/>
              <a:t>and South Poles.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r>
              <a:rPr lang="en-US" sz="3200" b="1" dirty="0" smtClean="0"/>
              <a:t>Celestial </a:t>
            </a:r>
            <a:r>
              <a:rPr lang="en-US" sz="3200" b="1" dirty="0"/>
              <a:t>Equator </a:t>
            </a:r>
            <a:r>
              <a:rPr lang="en-US" sz="3200" dirty="0"/>
              <a:t>– the imaginary line around the sky directly above Earth’s equator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59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astro.wsu.edu/worthey/astro/html/im-sky/celestial-sphere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5430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1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2</a:t>
            </a:r>
            <a:r>
              <a:rPr lang="en-US" sz="3200" dirty="0">
                <a:solidFill>
                  <a:schemeClr val="tx2"/>
                </a:solidFill>
              </a:rPr>
              <a:t>. </a:t>
            </a:r>
            <a:r>
              <a:rPr lang="en-US" sz="3200" dirty="0"/>
              <a:t>What you see in the sky depends on </a:t>
            </a:r>
            <a:r>
              <a:rPr lang="en-US" sz="3200" dirty="0" smtClean="0"/>
              <a:t>your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location </a:t>
            </a:r>
            <a:r>
              <a:rPr lang="en-US" sz="3200" dirty="0"/>
              <a:t>(latitude) on Earth.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Northern vs. Southern hemisphere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>
                <a:sym typeface="Wingdings"/>
              </a:rPr>
              <a:t></a:t>
            </a:r>
            <a:r>
              <a:rPr lang="en-US" sz="3200" dirty="0"/>
              <a:t> Your zenith moves as you move, and </a:t>
            </a:r>
            <a:r>
              <a:rPr lang="en-US" sz="3200" dirty="0" smtClean="0"/>
              <a:t>it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may </a:t>
            </a:r>
            <a:r>
              <a:rPr lang="en-US" sz="3200" dirty="0"/>
              <a:t>correspond to other </a:t>
            </a:r>
            <a:r>
              <a:rPr lang="en-US" sz="3200" dirty="0" smtClean="0"/>
              <a:t>points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depending </a:t>
            </a:r>
            <a:r>
              <a:rPr lang="en-US" sz="3200" dirty="0"/>
              <a:t>on your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physics.unlv.edu/~jeffery/astro/astlec/lec002/celestial_sphere_00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399"/>
            <a:ext cx="8305800" cy="650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924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3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r>
              <a:rPr lang="en-US" sz="3200" dirty="0"/>
              <a:t> Astronomers measure distances across the </a:t>
            </a:r>
            <a:r>
              <a:rPr lang="en-US" sz="3200" dirty="0" smtClean="0"/>
              <a:t>sky in degrees and </a:t>
            </a:r>
            <a:r>
              <a:rPr lang="en-US" sz="3200" dirty="0"/>
              <a:t>parts of degrees (</a:t>
            </a:r>
            <a:r>
              <a:rPr lang="en-US" sz="3200" dirty="0" smtClean="0"/>
              <a:t>minutes and seconds</a:t>
            </a:r>
            <a:r>
              <a:rPr lang="en-US" sz="3200" dirty="0"/>
              <a:t>).</a:t>
            </a:r>
          </a:p>
          <a:p>
            <a:pPr>
              <a:buFont typeface="Wingdings"/>
              <a:buChar char="à"/>
            </a:pPr>
            <a:r>
              <a:rPr lang="en-US" sz="3200" dirty="0" smtClean="0"/>
              <a:t>Circumpolar </a:t>
            </a:r>
            <a:r>
              <a:rPr lang="en-US" sz="3200" dirty="0"/>
              <a:t>constellations never set because </a:t>
            </a:r>
            <a:r>
              <a:rPr lang="en-US" sz="3200" dirty="0" smtClean="0"/>
              <a:t>  they rotate around </a:t>
            </a:r>
            <a:r>
              <a:rPr lang="en-US" sz="3200" dirty="0"/>
              <a:t>the celestial pole</a:t>
            </a:r>
            <a:r>
              <a:rPr lang="en-US" sz="3200" dirty="0" smtClean="0"/>
              <a:t>, </a:t>
            </a:r>
            <a:r>
              <a:rPr lang="en-US" sz="3200" dirty="0"/>
              <a:t>never dipping below the </a:t>
            </a:r>
            <a:r>
              <a:rPr lang="en-US" sz="3200" dirty="0" smtClean="0"/>
              <a:t>horizon</a:t>
            </a:r>
          </a:p>
          <a:p>
            <a:pPr>
              <a:buFont typeface="Wingdings"/>
              <a:buChar char="à"/>
            </a:pPr>
            <a:r>
              <a:rPr lang="en-US" sz="3200" dirty="0" smtClean="0"/>
              <a:t>Still </a:t>
            </a:r>
            <a:r>
              <a:rPr lang="en-US" sz="3200" dirty="0"/>
              <a:t>this too is based on your latitude as to how </a:t>
            </a:r>
            <a:r>
              <a:rPr lang="en-US" sz="3200" dirty="0" smtClean="0"/>
              <a:t>many constellations </a:t>
            </a:r>
            <a:r>
              <a:rPr lang="en-US" sz="3200" dirty="0"/>
              <a:t>there would </a:t>
            </a:r>
            <a:r>
              <a:rPr lang="en-US" sz="3200" dirty="0" smtClean="0"/>
              <a:t>be</a:t>
            </a:r>
          </a:p>
          <a:p>
            <a:pPr>
              <a:buFont typeface="Wingdings"/>
              <a:buChar char="à"/>
            </a:pPr>
            <a:r>
              <a:rPr lang="en-US" sz="3200" dirty="0" smtClean="0"/>
              <a:t>At </a:t>
            </a:r>
            <a:r>
              <a:rPr lang="en-US" sz="3200" dirty="0"/>
              <a:t>equator there are no constellations that never set, </a:t>
            </a:r>
            <a:r>
              <a:rPr lang="en-US" sz="3200" dirty="0" smtClean="0"/>
              <a:t>and the </a:t>
            </a:r>
            <a:r>
              <a:rPr lang="en-US" sz="3200" dirty="0"/>
              <a:t>number increases </a:t>
            </a:r>
            <a:r>
              <a:rPr lang="en-US" sz="3200" dirty="0" smtClean="0"/>
              <a:t>as you </a:t>
            </a:r>
            <a:r>
              <a:rPr lang="en-US" sz="3200" dirty="0"/>
              <a:t>go toward the poles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28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873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838200"/>
            <a:ext cx="7924800" cy="4876800"/>
          </a:xfrm>
        </p:spPr>
        <p:txBody>
          <a:bodyPr/>
          <a:lstStyle/>
          <a:p>
            <a:r>
              <a:rPr lang="en-US" sz="3200" dirty="0" smtClean="0"/>
              <a:t>As </a:t>
            </a:r>
            <a:r>
              <a:rPr lang="en-US" sz="3200" dirty="0"/>
              <a:t>the Earth rotates on its axis, that axis is tilted from the </a:t>
            </a:r>
            <a:r>
              <a:rPr lang="en-US" sz="3200" dirty="0" smtClean="0"/>
              <a:t>vertical</a:t>
            </a:r>
            <a:r>
              <a:rPr lang="en-US" sz="3200" dirty="0"/>
              <a:t> </a:t>
            </a:r>
            <a:endParaRPr lang="en-US" sz="3200" dirty="0" smtClean="0"/>
          </a:p>
          <a:p>
            <a:r>
              <a:rPr lang="en-US" sz="3200" dirty="0" smtClean="0"/>
              <a:t>The tilt of the axis continues to change in 3-D space, and is called precession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9218" name="Picture 2" descr="http://astronomyonline.org/Observation/Images/CelestialSpher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5791200" cy="36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1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04800"/>
            <a:ext cx="7924800" cy="5410200"/>
          </a:xfrm>
        </p:spPr>
        <p:txBody>
          <a:bodyPr/>
          <a:lstStyle/>
          <a:p>
            <a:r>
              <a:rPr lang="en-US" sz="3200" b="1" dirty="0" smtClean="0"/>
              <a:t>Precession</a:t>
            </a:r>
            <a:r>
              <a:rPr lang="en-US" sz="3200" dirty="0" smtClean="0"/>
              <a:t> </a:t>
            </a:r>
            <a:r>
              <a:rPr lang="en-US" sz="3200" dirty="0"/>
              <a:t>– the slow change in orientation of the Earth’s axis of rotation</a:t>
            </a:r>
          </a:p>
          <a:p>
            <a:endParaRPr lang="en-US" dirty="0"/>
          </a:p>
        </p:txBody>
      </p:sp>
      <p:pic>
        <p:nvPicPr>
          <p:cNvPr id="14338" name="Picture 2" descr="http://apollo.lsc.vsc.edu/classes/met130/notes/chapter16/graphics/precess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51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924800" cy="5257800"/>
          </a:xfrm>
        </p:spPr>
        <p:txBody>
          <a:bodyPr/>
          <a:lstStyle/>
          <a:p>
            <a:r>
              <a:rPr lang="en-US" sz="3200" dirty="0" smtClean="0"/>
              <a:t>In </a:t>
            </a:r>
            <a:r>
              <a:rPr lang="en-US" sz="3200" dirty="0"/>
              <a:t>order to learn how to understand the sky, we are required to see it from the perspective of the original astronomers 1000’s of years ago.</a:t>
            </a:r>
          </a:p>
          <a:p>
            <a:endParaRPr lang="en-US" dirty="0"/>
          </a:p>
        </p:txBody>
      </p:sp>
      <p:pic>
        <p:nvPicPr>
          <p:cNvPr id="1026" name="Picture 2" descr="http://www.astroprof.com/imageslabw/celsph/celsph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09029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57200"/>
            <a:ext cx="7924800" cy="6096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astronomer Hipparchus first noticed the Earth’s axis had changed direction, by </a:t>
            </a:r>
            <a:r>
              <a:rPr lang="en-US" sz="3200" dirty="0" smtClean="0"/>
              <a:t>comparing </a:t>
            </a:r>
            <a:r>
              <a:rPr lang="en-US" sz="3200" dirty="0"/>
              <a:t>his findings on locations of stars to their noted locations 200 years previous.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He </a:t>
            </a:r>
            <a:r>
              <a:rPr lang="en-US" sz="3200" dirty="0"/>
              <a:t>realized that the rotational poles and equator were slowly moving relative to the stars.</a:t>
            </a:r>
          </a:p>
          <a:p>
            <a:endParaRPr lang="en-US" dirty="0"/>
          </a:p>
        </p:txBody>
      </p:sp>
      <p:pic>
        <p:nvPicPr>
          <p:cNvPr id="17410" name="Picture 2" descr="http://www.famous-mathematicians.com/images/hipparch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5905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Like </a:t>
            </a:r>
            <a:r>
              <a:rPr lang="en-US" sz="3200" dirty="0"/>
              <a:t>a spinning top, as the toy spins its axis sweeps in circles.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Earth behaves in the same manner as it spins once each day, and would theoretically </a:t>
            </a:r>
            <a:r>
              <a:rPr lang="en-US" sz="3200" dirty="0" smtClean="0"/>
              <a:t>make one </a:t>
            </a:r>
            <a:r>
              <a:rPr lang="en-US" sz="3200" dirty="0"/>
              <a:t>“sweep” around the circle in about 26,000 years.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9005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oceanworld.tamu.edu/students/iceage/images/precession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685800"/>
            <a:ext cx="87085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13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81000"/>
            <a:ext cx="7924800" cy="5334000"/>
          </a:xfrm>
        </p:spPr>
        <p:txBody>
          <a:bodyPr/>
          <a:lstStyle/>
          <a:p>
            <a:r>
              <a:rPr lang="en-US" sz="3200" dirty="0" smtClean="0"/>
              <a:t>Earth’s </a:t>
            </a:r>
            <a:r>
              <a:rPr lang="en-US" sz="3200" dirty="0"/>
              <a:t>tilt is 23.5</a:t>
            </a:r>
            <a:r>
              <a:rPr lang="en-US" sz="3200" baseline="30000" dirty="0"/>
              <a:t>o</a:t>
            </a:r>
            <a:r>
              <a:rPr lang="en-US" sz="3200" dirty="0"/>
              <a:t> from vertical, spinning at an angle due to its mass not being </a:t>
            </a:r>
            <a:r>
              <a:rPr lang="en-US" sz="3200" dirty="0" smtClean="0"/>
              <a:t>evenly  </a:t>
            </a:r>
            <a:r>
              <a:rPr lang="en-US" sz="3200" dirty="0"/>
              <a:t>distributed with the equator bulging outward.</a:t>
            </a:r>
          </a:p>
          <a:p>
            <a:endParaRPr lang="en-US" dirty="0"/>
          </a:p>
        </p:txBody>
      </p:sp>
      <p:pic>
        <p:nvPicPr>
          <p:cNvPr id="13314" name="Picture 2" descr="http://csep10.phys.utk.edu/astr161/lect/time/precession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28359"/>
            <a:ext cx="2695575" cy="29813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316" name="Picture 4" descr="http://2.bp.blogspot.com/-Q0LLPuZPb_o/ULFDX1hvzrI/AAAAAAAAGHY/eSV7uWNIjqw/s1600/Precession+diagram+v+3+(brights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8" y="2168236"/>
            <a:ext cx="5313941" cy="450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5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381000"/>
            <a:ext cx="8305800" cy="5334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</a:t>
            </a:r>
            <a:r>
              <a:rPr lang="en-US" sz="3200" dirty="0"/>
              <a:t>example, the precession of the Earth has changed our “pole star” through recorded history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4800 years ago, the Egyptians noted the </a:t>
            </a:r>
          </a:p>
          <a:p>
            <a:pPr marL="0" indent="0">
              <a:buNone/>
            </a:pPr>
            <a:r>
              <a:rPr lang="en-US" sz="3200" dirty="0" smtClean="0"/>
              <a:t>      pole </a:t>
            </a:r>
            <a:r>
              <a:rPr lang="en-US" sz="3200" dirty="0"/>
              <a:t>star was </a:t>
            </a:r>
            <a:r>
              <a:rPr lang="en-US" sz="3200" dirty="0" err="1"/>
              <a:t>Thuban</a:t>
            </a:r>
            <a:r>
              <a:rPr lang="en-US" sz="3200" dirty="0"/>
              <a:t>, in the constellation Draco.</a:t>
            </a:r>
          </a:p>
          <a:p>
            <a:pPr marL="0" indent="0">
              <a:buNone/>
            </a:pPr>
            <a:r>
              <a:rPr lang="en-US" sz="3200" dirty="0" smtClean="0">
                <a:sym typeface="Wingdings"/>
              </a:rPr>
              <a:t> </a:t>
            </a:r>
            <a:r>
              <a:rPr lang="en-US" sz="3200" dirty="0" smtClean="0"/>
              <a:t> </a:t>
            </a:r>
            <a:r>
              <a:rPr lang="en-US" sz="3200" dirty="0"/>
              <a:t>Currently our pole star is Polaris, in </a:t>
            </a:r>
            <a:r>
              <a:rPr lang="en-US" sz="3200" dirty="0" smtClean="0"/>
              <a:t>the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constellation </a:t>
            </a:r>
            <a:r>
              <a:rPr lang="en-US" sz="3200" dirty="0" err="1"/>
              <a:t>Ursa</a:t>
            </a:r>
            <a:r>
              <a:rPr lang="en-US" sz="3200" dirty="0"/>
              <a:t> Minor.</a:t>
            </a:r>
          </a:p>
          <a:p>
            <a:pPr marL="0" indent="0">
              <a:buNone/>
            </a:pPr>
            <a:r>
              <a:rPr lang="en-US" sz="3200" dirty="0" smtClean="0">
                <a:sym typeface="Wingdings"/>
              </a:rPr>
              <a:t></a:t>
            </a:r>
            <a:r>
              <a:rPr lang="en-US" sz="3200" dirty="0" smtClean="0"/>
              <a:t> </a:t>
            </a:r>
            <a:r>
              <a:rPr lang="en-US" sz="3200" dirty="0"/>
              <a:t>In about 12,000 years, our pole star </a:t>
            </a:r>
            <a:r>
              <a:rPr lang="en-US" sz="3200" dirty="0" smtClean="0"/>
              <a:t>will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theoretically </a:t>
            </a:r>
            <a:r>
              <a:rPr lang="en-US" sz="3200" dirty="0"/>
              <a:t>be Vega, in the constellation </a:t>
            </a:r>
            <a:r>
              <a:rPr lang="en-US" sz="3200" dirty="0" err="1"/>
              <a:t>Lyra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5739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cse.ssl.berkeley.edu/img/preces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85800"/>
            <a:ext cx="44577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fluorideisbad.wordpress.com/files/2009/06/precession2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0" y="342900"/>
            <a:ext cx="465618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0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opencourse.info/astronomy/introduction/03.motion_earth/precession_north_pol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9491"/>
            <a:ext cx="8382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The Celestial </a:t>
            </a:r>
            <a:r>
              <a:rPr lang="en-US" u="sng" dirty="0" smtClean="0"/>
              <a:t>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Ancient </a:t>
            </a:r>
            <a:r>
              <a:rPr lang="en-US" sz="3200" dirty="0"/>
              <a:t>astronomers believed the Earth was surrounded by a great sphere (the sky), with </a:t>
            </a:r>
            <a:r>
              <a:rPr lang="en-US" sz="3200" dirty="0" smtClean="0"/>
              <a:t>the stars </a:t>
            </a:r>
            <a:r>
              <a:rPr lang="en-US" sz="3200" dirty="0"/>
              <a:t>stuck on the inside (like thumbtacks in the ceiling).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r>
              <a:rPr lang="en-US" sz="3200" dirty="0" smtClean="0"/>
              <a:t>We </a:t>
            </a:r>
            <a:r>
              <a:rPr lang="en-US" sz="3200" dirty="0"/>
              <a:t>now know the stars are great distances away, not all the same distance from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81000"/>
            <a:ext cx="7924800" cy="5334000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original sphere model was called the Celestial Sphere.</a:t>
            </a:r>
          </a:p>
          <a:p>
            <a:endParaRPr lang="en-US" dirty="0"/>
          </a:p>
        </p:txBody>
      </p:sp>
      <p:pic>
        <p:nvPicPr>
          <p:cNvPr id="6146" name="Picture 2" descr="http://abyss.uoregon.edu/~js/images/celestial_spher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36734"/>
            <a:ext cx="5257800" cy="54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Celestial </a:t>
            </a:r>
            <a:r>
              <a:rPr lang="en-US" sz="3500" b="1" dirty="0"/>
              <a:t>Sphere</a:t>
            </a:r>
            <a:r>
              <a:rPr lang="en-US" sz="3500" dirty="0"/>
              <a:t> – an imaginary sphere of very large radius surrounding Earth, to which </a:t>
            </a:r>
            <a:r>
              <a:rPr lang="en-US" sz="3500" dirty="0" smtClean="0"/>
              <a:t>the planets</a:t>
            </a:r>
            <a:r>
              <a:rPr lang="en-US" sz="3500" dirty="0"/>
              <a:t>, stars, sun, and moon seem to be attached.</a:t>
            </a:r>
          </a:p>
          <a:p>
            <a:pPr marL="0" indent="0">
              <a:buNone/>
            </a:pPr>
            <a:r>
              <a:rPr lang="en-US" sz="3500" dirty="0"/>
              <a:t> </a:t>
            </a:r>
          </a:p>
          <a:p>
            <a:r>
              <a:rPr lang="en-US" sz="3500" b="1" dirty="0" smtClean="0"/>
              <a:t>Scientific </a:t>
            </a:r>
            <a:r>
              <a:rPr lang="en-US" sz="3500" b="1" dirty="0"/>
              <a:t>Model</a:t>
            </a:r>
            <a:r>
              <a:rPr lang="en-US" sz="3500" dirty="0"/>
              <a:t> – a concept that helps you think about some aspects of nature </a:t>
            </a:r>
            <a:r>
              <a:rPr lang="en-US" sz="3500" dirty="0" smtClean="0"/>
              <a:t>without necessarily </a:t>
            </a:r>
            <a:r>
              <a:rPr lang="en-US" sz="3500" dirty="0"/>
              <a:t>being true.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herongyang.com/astrology_horoscope/celestial_sphere_relative_coordinat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64065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celestial sphere model is a useful tool to use when discussing what we see from </a:t>
            </a:r>
            <a:r>
              <a:rPr lang="en-US" sz="3200" dirty="0" smtClean="0"/>
              <a:t>Earth’s perspective.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r>
              <a:rPr lang="en-US" sz="3200" dirty="0" smtClean="0"/>
              <a:t>It </a:t>
            </a:r>
            <a:r>
              <a:rPr lang="en-US" sz="3200" dirty="0"/>
              <a:t>gives us a framework, but is based on assumptions that we know to be false.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04800"/>
            <a:ext cx="7924800" cy="5410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</a:t>
            </a:r>
            <a:r>
              <a:rPr lang="en-US" sz="3200" dirty="0"/>
              <a:t>are three (3) important ideas to remember when looking at how the sky moves and </a:t>
            </a:r>
            <a:r>
              <a:rPr lang="en-US" sz="3200" dirty="0" smtClean="0"/>
              <a:t>the celestial </a:t>
            </a:r>
            <a:r>
              <a:rPr lang="en-US" sz="3200" dirty="0"/>
              <a:t>sphere model in general.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194" name="Picture 2" descr="http://pvs.kcc.hawaii.edu/images/navigation_and_weather/celestial_sphe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90104"/>
            <a:ext cx="5953125" cy="496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Sky objects appear to rotate westward around the Earth each day, due to the eastward rotation of Earth.</a:t>
            </a:r>
          </a:p>
          <a:p>
            <a:pPr>
              <a:buFont typeface="Wingdings"/>
              <a:buChar char="à"/>
            </a:pPr>
            <a:r>
              <a:rPr lang="en-US" sz="3200" dirty="0" smtClean="0"/>
              <a:t>This rotation produces day and night as the</a:t>
            </a:r>
          </a:p>
          <a:p>
            <a:pPr marL="0" indent="0">
              <a:buNone/>
            </a:pPr>
            <a:r>
              <a:rPr lang="en-US" sz="3200" dirty="0" smtClean="0"/>
              <a:t>     Earth rotates on its axis.</a:t>
            </a:r>
          </a:p>
          <a:p>
            <a:pPr>
              <a:buFont typeface="Wingdings"/>
              <a:buChar char="à"/>
            </a:pPr>
            <a:r>
              <a:rPr lang="en-US" sz="3200" dirty="0" smtClean="0"/>
              <a:t>At any time you only see ½ the celestial</a:t>
            </a:r>
          </a:p>
          <a:p>
            <a:pPr marL="0" indent="0">
              <a:buNone/>
            </a:pPr>
            <a:r>
              <a:rPr lang="en-US" sz="3200" dirty="0" smtClean="0"/>
              <a:t>     sphere, that is the part above the horizon.</a:t>
            </a:r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108</TotalTime>
  <Words>515</Words>
  <Application>Microsoft Office PowerPoint</Application>
  <PresentationFormat>On-screen Show (4:3)</PresentationFormat>
  <Paragraphs>61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Horizon</vt:lpstr>
      <vt:lpstr>The Sky and Its Motion </vt:lpstr>
      <vt:lpstr>PowerPoint Presentation</vt:lpstr>
      <vt:lpstr>The Celestial 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Precession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Sky and Its Motion </dc:title>
  <dc:creator>Windows User</dc:creator>
  <cp:lastModifiedBy>Windows User</cp:lastModifiedBy>
  <cp:revision>7</cp:revision>
  <dcterms:created xsi:type="dcterms:W3CDTF">2013-02-04T13:46:03Z</dcterms:created>
  <dcterms:modified xsi:type="dcterms:W3CDTF">2013-02-04T15:34:09Z</dcterms:modified>
</cp:coreProperties>
</file>